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9" r:id="rId7"/>
    <p:sldId id="277" r:id="rId8"/>
    <p:sldId id="261" r:id="rId9"/>
    <p:sldId id="278" r:id="rId10"/>
    <p:sldId id="266" r:id="rId11"/>
    <p:sldId id="268" r:id="rId12"/>
    <p:sldId id="274" r:id="rId13"/>
    <p:sldId id="265" r:id="rId14"/>
    <p:sldId id="267" r:id="rId15"/>
    <p:sldId id="262" r:id="rId16"/>
    <p:sldId id="263" r:id="rId17"/>
    <p:sldId id="264" r:id="rId18"/>
    <p:sldId id="269" r:id="rId19"/>
    <p:sldId id="271" r:id="rId20"/>
    <p:sldId id="272" r:id="rId21"/>
    <p:sldId id="273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7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8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38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49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68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51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79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6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2D22D-6B7C-41A2-98A3-33CDF08B0BDF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69C76-544D-4D62-8CDC-BF34E050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9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Engineering Computational Laboratory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Charles Xie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47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Solarize Your Home (Braintree, MA)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790113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Solarize a Public Building (Fitchburg Police Department, MA)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790112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4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Solarize a Parking Garage (Spelman College, GA)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914400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8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Solarize Your School (Malden Catholic High School, MA)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781235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3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Solarize Your School (Acton-Boxborough High School, MA)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61134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6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Solarize Your Stores (Natick Mall, MA)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87767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8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Ground-Mounted Solar Farms (Warren, MA)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781235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05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Advertisement-Integrated Photovoltaics (Orlando, FL)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781235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87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Topaz Solar Farm, California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25623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03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Crescent Dunes Solar Tower, Nevada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96645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72974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Four Focus Areas of Research and Development </a:t>
            </a:r>
            <a:br>
              <a:rPr lang="en-US" sz="2400" b="1" dirty="0" smtClean="0"/>
            </a:br>
            <a:r>
              <a:rPr lang="en-US" sz="2400" b="1" dirty="0" smtClean="0"/>
              <a:t>at the Intersection of Engineering and Education</a:t>
            </a:r>
            <a:endParaRPr lang="en-US" sz="2400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3996" y="1429306"/>
            <a:ext cx="3773009" cy="4935984"/>
            <a:chOff x="1384917" y="1083076"/>
            <a:chExt cx="3773009" cy="4935984"/>
          </a:xfrm>
        </p:grpSpPr>
        <p:sp>
          <p:nvSpPr>
            <p:cNvPr id="31" name="Rounded Rectangle 30"/>
            <p:cNvSpPr/>
            <p:nvPr/>
          </p:nvSpPr>
          <p:spPr>
            <a:xfrm>
              <a:off x="1384917" y="1083076"/>
              <a:ext cx="3773009" cy="49359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85639" y="1630165"/>
              <a:ext cx="2574524" cy="6158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Renewable Energy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85639" y="4778410"/>
              <a:ext cx="2574524" cy="6158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Artificial Intelligence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523477" y="3013976"/>
              <a:ext cx="1498847" cy="914400"/>
            </a:xfrm>
            <a:prstGeom prst="ellipse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CAD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2" idx="0"/>
              <a:endCxn id="8" idx="2"/>
            </p:cNvCxnSpPr>
            <p:nvPr/>
          </p:nvCxnSpPr>
          <p:spPr>
            <a:xfrm flipV="1">
              <a:off x="3272901" y="2246051"/>
              <a:ext cx="0" cy="76792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4"/>
              <a:endCxn id="9" idx="0"/>
            </p:cNvCxnSpPr>
            <p:nvPr/>
          </p:nvCxnSpPr>
          <p:spPr>
            <a:xfrm>
              <a:off x="3272901" y="3928376"/>
              <a:ext cx="0" cy="85003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256756" y="1429306"/>
            <a:ext cx="3773009" cy="4935984"/>
            <a:chOff x="5907350" y="1083076"/>
            <a:chExt cx="3773009" cy="4935984"/>
          </a:xfrm>
        </p:grpSpPr>
        <p:sp>
          <p:nvSpPr>
            <p:cNvPr id="32" name="Rounded Rectangle 31"/>
            <p:cNvSpPr/>
            <p:nvPr/>
          </p:nvSpPr>
          <p:spPr>
            <a:xfrm>
              <a:off x="5907350" y="1083076"/>
              <a:ext cx="3773009" cy="49359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702641" y="4789512"/>
              <a:ext cx="2574524" cy="6158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Internet of Things 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640497" y="1610747"/>
              <a:ext cx="2574524" cy="6158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Energy Efficiency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215326" y="3073345"/>
              <a:ext cx="1424866" cy="914400"/>
            </a:xfrm>
            <a:prstGeom prst="ellipse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Sensors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19" idx="0"/>
              <a:endCxn id="11" idx="2"/>
            </p:cNvCxnSpPr>
            <p:nvPr/>
          </p:nvCxnSpPr>
          <p:spPr>
            <a:xfrm flipV="1">
              <a:off x="7927759" y="2226633"/>
              <a:ext cx="0" cy="84671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10" idx="0"/>
            </p:cNvCxnSpPr>
            <p:nvPr/>
          </p:nvCxnSpPr>
          <p:spPr>
            <a:xfrm>
              <a:off x="7989903" y="3987745"/>
              <a:ext cx="0" cy="801767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Left-Right Arrow 34"/>
          <p:cNvSpPr/>
          <p:nvPr/>
        </p:nvSpPr>
        <p:spPr>
          <a:xfrm>
            <a:off x="4753439" y="2245216"/>
            <a:ext cx="2725444" cy="924947"/>
          </a:xfrm>
          <a:prstGeom prst="leftRightArrow">
            <a:avLst>
              <a:gd name="adj1" fmla="val 46161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Big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Left-Right Arrow 35"/>
          <p:cNvSpPr/>
          <p:nvPr/>
        </p:nvSpPr>
        <p:spPr>
          <a:xfrm>
            <a:off x="4764166" y="3408191"/>
            <a:ext cx="2725444" cy="924947"/>
          </a:xfrm>
          <a:prstGeom prst="leftRightArrow">
            <a:avLst>
              <a:gd name="adj1" fmla="val 55759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Computation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Left-Right Arrow 36"/>
          <p:cNvSpPr/>
          <p:nvPr/>
        </p:nvSpPr>
        <p:spPr>
          <a:xfrm>
            <a:off x="4764166" y="4543144"/>
            <a:ext cx="2725444" cy="924947"/>
          </a:xfrm>
          <a:prstGeom prst="leftRightArrow">
            <a:avLst>
              <a:gd name="adj1" fmla="val 46161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Citizen Science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6091189" y="5468091"/>
            <a:ext cx="91440" cy="914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083793" y="5620491"/>
            <a:ext cx="91440" cy="914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083791" y="5771409"/>
            <a:ext cx="91440" cy="914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19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Solar Energy Generating Systems VIII, California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798990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48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Puerto </a:t>
            </a:r>
            <a:r>
              <a:rPr lang="en-US" sz="2400" b="1" dirty="0" err="1" smtClean="0"/>
              <a:t>Errado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Thermosolar</a:t>
            </a:r>
            <a:r>
              <a:rPr lang="en-US" sz="2400" b="1" dirty="0" smtClean="0"/>
              <a:t> Power Plant, Spain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78889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81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Tooele Army Depot, UT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07868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2672" y="2734323"/>
            <a:ext cx="9144000" cy="1054781"/>
          </a:xfrm>
        </p:spPr>
        <p:txBody>
          <a:bodyPr>
            <a:noAutofit/>
          </a:bodyPr>
          <a:lstStyle/>
          <a:p>
            <a:r>
              <a:rPr lang="en-US" b="1" dirty="0" smtClean="0"/>
              <a:t>Thank you!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454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/>
          <p:cNvSpPr/>
          <p:nvPr/>
        </p:nvSpPr>
        <p:spPr>
          <a:xfrm>
            <a:off x="7599285" y="1015689"/>
            <a:ext cx="3409026" cy="2792288"/>
          </a:xfrm>
          <a:prstGeom prst="roundRect">
            <a:avLst>
              <a:gd name="adj" fmla="val 8030"/>
            </a:avLst>
          </a:prstGeom>
          <a:solidFill>
            <a:schemeClr val="accent6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The CAD Frontier</a:t>
            </a:r>
            <a:endParaRPr lang="en-US" sz="2400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1233996" y="1429306"/>
            <a:ext cx="3773009" cy="4935984"/>
            <a:chOff x="1384917" y="1083076"/>
            <a:chExt cx="3773009" cy="4935984"/>
          </a:xfrm>
        </p:grpSpPr>
        <p:sp>
          <p:nvSpPr>
            <p:cNvPr id="31" name="Rounded Rectangle 30"/>
            <p:cNvSpPr/>
            <p:nvPr/>
          </p:nvSpPr>
          <p:spPr>
            <a:xfrm>
              <a:off x="1384917" y="1083076"/>
              <a:ext cx="3773009" cy="49359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85639" y="1630165"/>
              <a:ext cx="2574524" cy="6158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Renewable Energy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85639" y="4778410"/>
              <a:ext cx="2574524" cy="61588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Artificial Intelligence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523477" y="3013976"/>
              <a:ext cx="1498847" cy="914400"/>
            </a:xfrm>
            <a:prstGeom prst="ellipse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CAD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2" idx="0"/>
              <a:endCxn id="8" idx="2"/>
            </p:cNvCxnSpPr>
            <p:nvPr/>
          </p:nvCxnSpPr>
          <p:spPr>
            <a:xfrm flipV="1">
              <a:off x="3272901" y="2246051"/>
              <a:ext cx="0" cy="76792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4"/>
              <a:endCxn id="9" idx="0"/>
            </p:cNvCxnSpPr>
            <p:nvPr/>
          </p:nvCxnSpPr>
          <p:spPr>
            <a:xfrm>
              <a:off x="3272901" y="3928376"/>
              <a:ext cx="0" cy="850034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ounded Rectangle 22"/>
          <p:cNvSpPr/>
          <p:nvPr/>
        </p:nvSpPr>
        <p:spPr>
          <a:xfrm>
            <a:off x="8052047" y="4146810"/>
            <a:ext cx="2574524" cy="6158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Generative Design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Elbow Connector 5"/>
          <p:cNvCxnSpPr>
            <a:stCxn id="12" idx="6"/>
            <a:endCxn id="23" idx="1"/>
          </p:cNvCxnSpPr>
          <p:nvPr/>
        </p:nvCxnSpPr>
        <p:spPr>
          <a:xfrm>
            <a:off x="3871403" y="3817406"/>
            <a:ext cx="4180644" cy="637347"/>
          </a:xfrm>
          <a:prstGeom prst="bentConnector3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8052047" y="2744320"/>
            <a:ext cx="2574524" cy="6158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Virtual Solar Grid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052047" y="1446255"/>
            <a:ext cx="2574524" cy="6158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Powercraft (Energy3D)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Elbow Connector 42"/>
          <p:cNvCxnSpPr>
            <a:stCxn id="12" idx="6"/>
            <a:endCxn id="41" idx="1"/>
          </p:cNvCxnSpPr>
          <p:nvPr/>
        </p:nvCxnSpPr>
        <p:spPr>
          <a:xfrm flipV="1">
            <a:off x="3871403" y="3052263"/>
            <a:ext cx="4180644" cy="765143"/>
          </a:xfrm>
          <a:prstGeom prst="bentConnector3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8052047" y="5423154"/>
            <a:ext cx="2574524" cy="6158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Intelligent Design Tutor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Elbow Connector 44"/>
          <p:cNvCxnSpPr>
            <a:stCxn id="12" idx="6"/>
            <a:endCxn id="42" idx="1"/>
          </p:cNvCxnSpPr>
          <p:nvPr/>
        </p:nvCxnSpPr>
        <p:spPr>
          <a:xfrm flipV="1">
            <a:off x="3871403" y="1754198"/>
            <a:ext cx="4180644" cy="206320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12" idx="6"/>
            <a:endCxn id="44" idx="1"/>
          </p:cNvCxnSpPr>
          <p:nvPr/>
        </p:nvCxnSpPr>
        <p:spPr>
          <a:xfrm>
            <a:off x="3871403" y="3817406"/>
            <a:ext cx="4180644" cy="1913691"/>
          </a:xfrm>
          <a:prstGeom prst="bentConnector3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58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37" y="789288"/>
            <a:ext cx="11475440" cy="565673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4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Solar Work (Powercraft + Virtual Solar Grid)</a:t>
            </a:r>
            <a:endParaRPr lang="en-US" sz="2400" b="1" dirty="0"/>
          </a:p>
        </p:txBody>
      </p:sp>
      <p:sp>
        <p:nvSpPr>
          <p:cNvPr id="41" name="Rounded Rectangle 40"/>
          <p:cNvSpPr/>
          <p:nvPr/>
        </p:nvSpPr>
        <p:spPr>
          <a:xfrm>
            <a:off x="2183908" y="3001771"/>
            <a:ext cx="2574524" cy="6158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Virtual Solar Grid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183908" y="1242067"/>
            <a:ext cx="2574524" cy="6158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Powercraft (Energy3D)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367814" y="1849075"/>
            <a:ext cx="2" cy="1152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565649" y="1857954"/>
            <a:ext cx="0" cy="1143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3491" y="1365344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Front end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941394" y="3125048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Back end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47235" y="1134511"/>
            <a:ext cx="5816876" cy="13280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A Minecraft-like CAD modeling and simulation tool that </a:t>
            </a:r>
          </a:p>
          <a:p>
            <a:r>
              <a:rPr lang="en-US" dirty="0"/>
              <a:t>t</a:t>
            </a:r>
            <a:r>
              <a:rPr lang="en-US" dirty="0" smtClean="0"/>
              <a:t>urns engineering into design and construction games in</a:t>
            </a:r>
          </a:p>
          <a:p>
            <a:r>
              <a:rPr lang="en-US" dirty="0"/>
              <a:t>t</a:t>
            </a:r>
            <a:r>
              <a:rPr lang="en-US" dirty="0" smtClean="0"/>
              <a:t>he context of renewable energy and on the canvas of </a:t>
            </a:r>
          </a:p>
          <a:p>
            <a:r>
              <a:rPr lang="en-US" dirty="0" smtClean="0"/>
              <a:t>Google Maps.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647235" y="2848049"/>
            <a:ext cx="5816876" cy="13280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A global network of solar energy systems that supports</a:t>
            </a:r>
          </a:p>
          <a:p>
            <a:r>
              <a:rPr lang="en-US" dirty="0" smtClean="0"/>
              <a:t>international collaboration to investigate a big question: </a:t>
            </a:r>
          </a:p>
          <a:p>
            <a:r>
              <a:rPr lang="en-US" dirty="0" smtClean="0"/>
              <a:t>Can humanity be realistically powered by 100% renewable </a:t>
            </a:r>
          </a:p>
          <a:p>
            <a:r>
              <a:rPr lang="en-US" dirty="0" smtClean="0"/>
              <a:t>energy in 2050 (32 years from now)?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789419" y="2277868"/>
            <a:ext cx="147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 Maps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78" y="3761793"/>
            <a:ext cx="2075555" cy="2861518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09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Architectural Design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67899"/>
            <a:ext cx="9144000" cy="54566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1836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Architectural Design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52257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2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</a:t>
            </a:r>
            <a:r>
              <a:rPr lang="en-US" sz="2400" b="1" dirty="0" smtClean="0"/>
              <a:t>Architectural Design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87767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38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</a:t>
            </a:r>
            <a:r>
              <a:rPr lang="en-US" sz="2400" b="1" dirty="0" smtClean="0"/>
              <a:t>Architectural Design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1012055"/>
            <a:ext cx="9144000" cy="5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57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571" y="312834"/>
            <a:ext cx="9144000" cy="377963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Examples: </a:t>
            </a:r>
            <a:r>
              <a:rPr lang="en-US" sz="2400" b="1" dirty="0" smtClean="0"/>
              <a:t>Architectural Design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898679"/>
            <a:ext cx="9144000" cy="54566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30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288</Words>
  <Application>Microsoft Office PowerPoint</Application>
  <PresentationFormat>Widescreen</PresentationFormat>
  <Paragraphs>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The Engineering Computational Laboratory</vt:lpstr>
      <vt:lpstr>Four Focus Areas of Research and Development  at the Intersection of Engineering and Education</vt:lpstr>
      <vt:lpstr>The CAD Frontier</vt:lpstr>
      <vt:lpstr>Solar Work (Powercraft + Virtual Solar Grid)</vt:lpstr>
      <vt:lpstr>Examples: Architectural Design</vt:lpstr>
      <vt:lpstr>Examples: Architectural Design</vt:lpstr>
      <vt:lpstr>Examples: Architectural Design</vt:lpstr>
      <vt:lpstr>Examples: Architectural Design</vt:lpstr>
      <vt:lpstr>Examples: Architectural Design</vt:lpstr>
      <vt:lpstr>Examples: Solarize Your Home (Braintree, MA)</vt:lpstr>
      <vt:lpstr>Examples: Solarize a Public Building (Fitchburg Police Department, MA)</vt:lpstr>
      <vt:lpstr>Examples: Solarize a Parking Garage (Spelman College, GA)</vt:lpstr>
      <vt:lpstr>Examples: Solarize Your School (Malden Catholic High School, MA)</vt:lpstr>
      <vt:lpstr>Examples: Solarize Your School (Acton-Boxborough High School, MA)</vt:lpstr>
      <vt:lpstr>Examples: Solarize Your Stores (Natick Mall, MA)</vt:lpstr>
      <vt:lpstr>Examples: Ground-Mounted Solar Farms (Warren, MA)</vt:lpstr>
      <vt:lpstr>Examples: Advertisement-Integrated Photovoltaics (Orlando, FL)</vt:lpstr>
      <vt:lpstr>Examples: Topaz Solar Farm, California</vt:lpstr>
      <vt:lpstr>Examples: Crescent Dunes Solar Tower, Nevada</vt:lpstr>
      <vt:lpstr>Examples: Solar Energy Generating Systems VIII, California</vt:lpstr>
      <vt:lpstr>Examples: Puerto Errado Thermosolar Power Plant, Spain</vt:lpstr>
      <vt:lpstr>Examples: Tooele Army Depot, UT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Computational Laboratory</dc:title>
  <dc:creator>Charles Xie</dc:creator>
  <cp:lastModifiedBy>Charles Xie</cp:lastModifiedBy>
  <cp:revision>125</cp:revision>
  <dcterms:created xsi:type="dcterms:W3CDTF">2018-03-27T12:25:02Z</dcterms:created>
  <dcterms:modified xsi:type="dcterms:W3CDTF">2018-03-27T14:33:49Z</dcterms:modified>
</cp:coreProperties>
</file>